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1160" r:id="rId3"/>
    <p:sldId id="1162" r:id="rId4"/>
    <p:sldId id="1163" r:id="rId5"/>
    <p:sldId id="1165" r:id="rId6"/>
    <p:sldId id="1166" r:id="rId7"/>
    <p:sldId id="1170" r:id="rId8"/>
    <p:sldId id="1179" r:id="rId9"/>
    <p:sldId id="1169" r:id="rId10"/>
    <p:sldId id="1177" r:id="rId11"/>
    <p:sldId id="1167" r:id="rId12"/>
    <p:sldId id="1180" r:id="rId13"/>
    <p:sldId id="1181" r:id="rId14"/>
    <p:sldId id="1182" r:id="rId15"/>
  </p:sldIdLst>
  <p:sldSz cx="12192000" cy="6858000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77365" autoAdjust="0"/>
  </p:normalViewPr>
  <p:slideViewPr>
    <p:cSldViewPr snapToGrid="0" snapToObjects="1">
      <p:cViewPr varScale="1">
        <p:scale>
          <a:sx n="52" d="100"/>
          <a:sy n="52" d="100"/>
        </p:scale>
        <p:origin x="150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3936" y="-102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8200626-7876-496F-8A60-42200E35D0B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FA87C79-E54E-4057-BE2E-316E0BFA8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79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1AB3F31-F640-4D02-A80C-C31FB2DCA676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9B05065-2B63-468D-973D-9B887EC61C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09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05065-2B63-468D-973D-9B887EC61C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118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7D0A2-BE53-435C-B448-56D0659797B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90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05065-2B63-468D-973D-9B887EC61C3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42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7D0A2-BE53-435C-B448-56D0659797B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69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7D0A2-BE53-435C-B448-56D0659797B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95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7D0A2-BE53-435C-B448-56D0659797B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00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7D0A2-BE53-435C-B448-56D0659797B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15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7D0A2-BE53-435C-B448-56D0659797B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58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7D0A2-BE53-435C-B448-56D0659797B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88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7D0A2-BE53-435C-B448-56D0659797B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33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BD8141F-0008-E242-B585-8FC3F53861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48" t="14322" r="34825" b="36954"/>
          <a:stretch/>
        </p:blipFill>
        <p:spPr>
          <a:xfrm>
            <a:off x="0" y="-21680"/>
            <a:ext cx="8094132" cy="6901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044" y="2072800"/>
            <a:ext cx="6841067" cy="95817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7865" y="3030970"/>
            <a:ext cx="423333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339C2E-9363-E640-A235-503891E29AFE}"/>
              </a:ext>
            </a:extLst>
          </p:cNvPr>
          <p:cNvSpPr/>
          <p:nvPr userDrawn="1"/>
        </p:nvSpPr>
        <p:spPr>
          <a:xfrm>
            <a:off x="0" y="6069719"/>
            <a:ext cx="12203289" cy="8099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6221CAF-E009-DD4B-9EC2-79A356749A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103029" y="6277648"/>
            <a:ext cx="6199011" cy="41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Tech with Purpose, Driven by Cause.</a:t>
            </a:r>
          </a:p>
        </p:txBody>
      </p:sp>
      <p:pic>
        <p:nvPicPr>
          <p:cNvPr id="16" name="Picture 15" descr="A close up of a stool&#10;&#10;Description automatically generated">
            <a:extLst>
              <a:ext uri="{FF2B5EF4-FFF2-40B4-BE49-F238E27FC236}">
                <a16:creationId xmlns:a16="http://schemas.microsoft.com/office/drawing/2014/main" id="{1FB5F061-FD2B-DC49-9413-1F0243C3B2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50187" y="436284"/>
            <a:ext cx="2898648" cy="64029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522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66D67D86-469F-9C48-9D42-DE6753CAF7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11641" r="40" b="68080"/>
          <a:stretch/>
        </p:blipFill>
        <p:spPr>
          <a:xfrm rot="16200000">
            <a:off x="2597728" y="-2736280"/>
            <a:ext cx="6996543" cy="1219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646" y="180447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499" y="3134712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8" descr="A picture containing shirt&#10;&#10;Description automatically generated">
            <a:extLst>
              <a:ext uri="{FF2B5EF4-FFF2-40B4-BE49-F238E27FC236}">
                <a16:creationId xmlns:a16="http://schemas.microsoft.com/office/drawing/2014/main" id="{BDDEBF94-FAF8-4042-9E7E-488A8A9F85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8" b="37413"/>
          <a:stretch>
            <a:fillRect/>
          </a:stretch>
        </p:blipFill>
        <p:spPr bwMode="auto">
          <a:xfrm>
            <a:off x="673806" y="604648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693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2DB407-C1E9-054F-84DF-7208B679A8DA}"/>
              </a:ext>
            </a:extLst>
          </p:cNvPr>
          <p:cNvSpPr/>
          <p:nvPr userDrawn="1"/>
        </p:nvSpPr>
        <p:spPr>
          <a:xfrm>
            <a:off x="0" y="5982346"/>
            <a:ext cx="12192000" cy="875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4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omputer&#10;&#10;Description automatically generated">
            <a:extLst>
              <a:ext uri="{FF2B5EF4-FFF2-40B4-BE49-F238E27FC236}">
                <a16:creationId xmlns:a16="http://schemas.microsoft.com/office/drawing/2014/main" id="{96B26257-5CE6-7C40-8399-AC1F91FF9B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37"/>
          <a:stretch/>
        </p:blipFill>
        <p:spPr>
          <a:xfrm>
            <a:off x="0" y="-46169"/>
            <a:ext cx="12192000" cy="6243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E0C24F3-1461-C04B-B1E6-4C8644DED5D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54428" y="6363538"/>
            <a:ext cx="6199011" cy="41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Tech with Purpose, Driven by Cause.</a:t>
            </a:r>
          </a:p>
        </p:txBody>
      </p:sp>
    </p:spTree>
    <p:extLst>
      <p:ext uri="{BB962C8B-B14F-4D97-AF65-F5344CB8AC3E}">
        <p14:creationId xmlns:p14="http://schemas.microsoft.com/office/powerpoint/2010/main" val="366931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594511D-1D09-3A4F-A94C-C4BC17A4F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723288"/>
            <a:ext cx="12179300" cy="312420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806" y="180447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806" y="313471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8" descr="A picture containing shirt&#10;&#10;Description automatically generated">
            <a:extLst>
              <a:ext uri="{FF2B5EF4-FFF2-40B4-BE49-F238E27FC236}">
                <a16:creationId xmlns:a16="http://schemas.microsoft.com/office/drawing/2014/main" id="{BDDEBF94-FAF8-4042-9E7E-488A8A9F85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8" b="37413"/>
          <a:stretch>
            <a:fillRect/>
          </a:stretch>
        </p:blipFill>
        <p:spPr bwMode="auto">
          <a:xfrm>
            <a:off x="673806" y="6115755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47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21E7F8-0A2A-E048-A518-85CE57DC7ECC}"/>
              </a:ext>
            </a:extLst>
          </p:cNvPr>
          <p:cNvSpPr/>
          <p:nvPr userDrawn="1"/>
        </p:nvSpPr>
        <p:spPr>
          <a:xfrm>
            <a:off x="0" y="-33867"/>
            <a:ext cx="12192000" cy="6903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2F4EA45-6CDC-3845-984F-5D3B65D46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18" t="2371" r="29938" b="27266"/>
          <a:stretch/>
        </p:blipFill>
        <p:spPr>
          <a:xfrm>
            <a:off x="0" y="-28223"/>
            <a:ext cx="6716889" cy="691444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B02AE23-3334-F74E-BDD7-4E4845B01D90}"/>
              </a:ext>
            </a:extLst>
          </p:cNvPr>
          <p:cNvSpPr txBox="1">
            <a:spLocks/>
          </p:cNvSpPr>
          <p:nvPr/>
        </p:nvSpPr>
        <p:spPr>
          <a:xfrm>
            <a:off x="5395913" y="400050"/>
            <a:ext cx="6218237" cy="12271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accent2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9179" y="671756"/>
            <a:ext cx="5443896" cy="955432"/>
          </a:xfrm>
        </p:spPr>
        <p:txBody>
          <a:bodyPr>
            <a:no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1"/>
          </p:nvPr>
        </p:nvSpPr>
        <p:spPr>
          <a:xfrm>
            <a:off x="6486889" y="1520993"/>
            <a:ext cx="5473637" cy="4443899"/>
          </a:xfrm>
        </p:spPr>
        <p:txBody>
          <a:bodyPr/>
          <a:lstStyle>
            <a:lvl1pPr marL="228600" indent="-228600"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lvl1pPr>
            <a:lvl2pPr marL="685800" indent="-228600"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lvl2pPr>
            <a:lvl3pPr marL="1143000" indent="-228600"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lvl3pPr>
            <a:lvl4pPr marL="1600200" indent="-228600"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lvl4pPr>
            <a:lvl5pPr marL="2057400" indent="-228600"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8" descr="A picture containing shirt&#10;&#10;Description automatically generated">
            <a:extLst>
              <a:ext uri="{FF2B5EF4-FFF2-40B4-BE49-F238E27FC236}">
                <a16:creationId xmlns:a16="http://schemas.microsoft.com/office/drawing/2014/main" id="{5A9193C0-98C6-B644-8AFC-9EFDD24D07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8" b="37413"/>
          <a:stretch>
            <a:fillRect/>
          </a:stretch>
        </p:blipFill>
        <p:spPr bwMode="auto">
          <a:xfrm>
            <a:off x="417513" y="6048022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43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B82B1139-26E0-F040-94C6-C6C700FAD2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515" b="68485"/>
          <a:stretch/>
        </p:blipFill>
        <p:spPr>
          <a:xfrm>
            <a:off x="0" y="0"/>
            <a:ext cx="12192000" cy="122713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77934C3-0131-AE4F-B885-F5E82C8E5514}"/>
              </a:ext>
            </a:extLst>
          </p:cNvPr>
          <p:cNvSpPr txBox="1">
            <a:spLocks/>
          </p:cNvSpPr>
          <p:nvPr/>
        </p:nvSpPr>
        <p:spPr>
          <a:xfrm>
            <a:off x="452182" y="93133"/>
            <a:ext cx="6218237" cy="12271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accent2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/>
          </p:nvPr>
        </p:nvSpPr>
        <p:spPr>
          <a:xfrm>
            <a:off x="550169" y="1399547"/>
            <a:ext cx="5545831" cy="3743325"/>
          </a:xfrm>
        </p:spPr>
        <p:txBody>
          <a:bodyPr/>
          <a:lstStyle>
            <a:lvl1pPr marL="228600" indent="-228600">
              <a:buClr>
                <a:schemeClr val="accent4"/>
              </a:buClr>
              <a:buSzPct val="100000"/>
              <a:buFont typeface="Wingdings" pitchFamily="2" charset="2"/>
              <a:buChar char="§"/>
              <a:defRPr/>
            </a:lvl1pPr>
            <a:lvl2pPr marL="685800" indent="-228600">
              <a:buClr>
                <a:schemeClr val="accent4"/>
              </a:buClr>
              <a:buSzPct val="100000"/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4"/>
              </a:buClr>
              <a:buSzPct val="100000"/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SzPct val="100000"/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4"/>
              </a:buClr>
              <a:buSzPct val="10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36912D9-F15A-624F-AA95-C70ABB0D0F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FA5086-BB17-2149-BD13-B367C7AB54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ACB276-8414-2141-BD52-C62C3C2193F9}"/>
              </a:ext>
            </a:extLst>
          </p:cNvPr>
          <p:cNvSpPr/>
          <p:nvPr userDrawn="1"/>
        </p:nvSpPr>
        <p:spPr>
          <a:xfrm>
            <a:off x="-11151" y="6099716"/>
            <a:ext cx="12203113" cy="1120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BD41A-FFC8-A945-AB0C-5796C82A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69" y="123729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0471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AF4B85-9B69-CA42-A6FE-53C41F96FAFE}"/>
              </a:ext>
            </a:extLst>
          </p:cNvPr>
          <p:cNvSpPr/>
          <p:nvPr/>
        </p:nvSpPr>
        <p:spPr>
          <a:xfrm>
            <a:off x="-27711" y="16083"/>
            <a:ext cx="12219711" cy="68797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1664BE-CF63-EE43-A02E-5738DCDF4F0C}"/>
              </a:ext>
            </a:extLst>
          </p:cNvPr>
          <p:cNvSpPr/>
          <p:nvPr/>
        </p:nvSpPr>
        <p:spPr>
          <a:xfrm>
            <a:off x="37" y="-1"/>
            <a:ext cx="5132387" cy="68802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B02AE23-3334-F74E-BDD7-4E4845B01D90}"/>
              </a:ext>
            </a:extLst>
          </p:cNvPr>
          <p:cNvSpPr txBox="1">
            <a:spLocks/>
          </p:cNvSpPr>
          <p:nvPr/>
        </p:nvSpPr>
        <p:spPr>
          <a:xfrm>
            <a:off x="5395913" y="400050"/>
            <a:ext cx="6218237" cy="12271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accent2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49D3A833-E4EF-3F4F-A5BE-0AE42EFC0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150" y="6229350"/>
            <a:ext cx="185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365" y="708119"/>
            <a:ext cx="6472582" cy="85776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1"/>
          </p:nvPr>
        </p:nvSpPr>
        <p:spPr>
          <a:xfrm>
            <a:off x="5459365" y="1647981"/>
            <a:ext cx="6502322" cy="3743325"/>
          </a:xfrm>
        </p:spPr>
        <p:txBody>
          <a:bodyPr/>
          <a:lstStyle>
            <a:lvl1pPr marL="228600" indent="-228600">
              <a:buClr>
                <a:schemeClr val="accent2"/>
              </a:buClr>
              <a:buSzPct val="100000"/>
              <a:buFont typeface="Wingdings" pitchFamily="2" charset="2"/>
              <a:buChar char="§"/>
              <a:defRPr/>
            </a:lvl1pPr>
            <a:lvl2pPr marL="685800" indent="-228600">
              <a:buClr>
                <a:schemeClr val="accent2"/>
              </a:buClr>
              <a:buSzPct val="100000"/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2"/>
              </a:buClr>
              <a:buSzPct val="100000"/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2"/>
              </a:buClr>
              <a:buSzPct val="100000"/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2"/>
              </a:buClr>
              <a:buSzPct val="10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A64C0B2E-81C3-B64B-A180-D835189673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1515" b="68485"/>
          <a:stretch/>
        </p:blipFill>
        <p:spPr>
          <a:xfrm rot="10800000">
            <a:off x="-27710" y="497"/>
            <a:ext cx="5063766" cy="687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6D14D2-73B3-3F41-BAEA-4F785CF3CD68}"/>
              </a:ext>
            </a:extLst>
          </p:cNvPr>
          <p:cNvSpPr/>
          <p:nvPr/>
        </p:nvSpPr>
        <p:spPr>
          <a:xfrm>
            <a:off x="0" y="0"/>
            <a:ext cx="5083175" cy="609971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85ED0C2-D61E-B94F-A37F-BEC2920DF808}"/>
              </a:ext>
            </a:extLst>
          </p:cNvPr>
          <p:cNvSpPr txBox="1">
            <a:spLocks/>
          </p:cNvSpPr>
          <p:nvPr/>
        </p:nvSpPr>
        <p:spPr>
          <a:xfrm>
            <a:off x="5395913" y="400050"/>
            <a:ext cx="6218237" cy="12271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accent2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3715" y="524380"/>
            <a:ext cx="6502322" cy="13255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1"/>
          </p:nvPr>
        </p:nvSpPr>
        <p:spPr>
          <a:xfrm>
            <a:off x="5473715" y="1875577"/>
            <a:ext cx="6502322" cy="3743325"/>
          </a:xfrm>
        </p:spPr>
        <p:txBody>
          <a:bodyPr/>
          <a:lstStyle>
            <a:lvl1pPr marL="228600" indent="-228600">
              <a:buClr>
                <a:schemeClr val="accent4"/>
              </a:buClr>
              <a:buSzPct val="100000"/>
              <a:buFont typeface="Wingdings" pitchFamily="2" charset="2"/>
              <a:buChar char="§"/>
              <a:defRPr/>
            </a:lvl1pPr>
            <a:lvl2pPr marL="685800" indent="-228600">
              <a:buClr>
                <a:schemeClr val="accent4"/>
              </a:buClr>
              <a:buSzPct val="100000"/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4"/>
              </a:buClr>
              <a:buSzPct val="100000"/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SzPct val="100000"/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4"/>
              </a:buClr>
              <a:buSzPct val="10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8CE107-488D-CD4D-8187-96B8E5F7C945}"/>
              </a:ext>
            </a:extLst>
          </p:cNvPr>
          <p:cNvSpPr/>
          <p:nvPr userDrawn="1"/>
        </p:nvSpPr>
        <p:spPr>
          <a:xfrm>
            <a:off x="-11151" y="6099716"/>
            <a:ext cx="12203113" cy="1120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6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554BE4-28DA-6F40-B778-4835A206CE98}"/>
              </a:ext>
            </a:extLst>
          </p:cNvPr>
          <p:cNvSpPr/>
          <p:nvPr/>
        </p:nvSpPr>
        <p:spPr>
          <a:xfrm>
            <a:off x="0" y="-3175"/>
            <a:ext cx="5083175" cy="60880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3FF763-AFC5-E741-B9C0-3E0A128DF3CB}"/>
              </a:ext>
            </a:extLst>
          </p:cNvPr>
          <p:cNvSpPr/>
          <p:nvPr/>
        </p:nvSpPr>
        <p:spPr>
          <a:xfrm>
            <a:off x="-11113" y="6084888"/>
            <a:ext cx="12203113" cy="1158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3715" y="548608"/>
            <a:ext cx="6502322" cy="13255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1"/>
          </p:nvPr>
        </p:nvSpPr>
        <p:spPr>
          <a:xfrm>
            <a:off x="5473715" y="1903288"/>
            <a:ext cx="6502322" cy="3743325"/>
          </a:xfrm>
        </p:spPr>
        <p:txBody>
          <a:bodyPr/>
          <a:lstStyle>
            <a:lvl1pPr marL="228600" indent="-228600">
              <a:buClr>
                <a:schemeClr val="accent2"/>
              </a:buClr>
              <a:buSzPct val="100000"/>
              <a:buFont typeface="Wingdings" pitchFamily="2" charset="2"/>
              <a:buChar char="§"/>
              <a:defRPr/>
            </a:lvl1pPr>
            <a:lvl2pPr marL="685800" indent="-228600">
              <a:buClr>
                <a:schemeClr val="accent2"/>
              </a:buClr>
              <a:buSzPct val="100000"/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2"/>
              </a:buClr>
              <a:buSzPct val="100000"/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2"/>
              </a:buClr>
              <a:buSzPct val="100000"/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2"/>
              </a:buClr>
              <a:buSzPct val="10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9974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4FDBF4-A9CB-9D43-925B-FBE9F0C42149}"/>
              </a:ext>
            </a:extLst>
          </p:cNvPr>
          <p:cNvSpPr/>
          <p:nvPr/>
        </p:nvSpPr>
        <p:spPr>
          <a:xfrm>
            <a:off x="0" y="0"/>
            <a:ext cx="5083175" cy="6084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EC4A1C-A8E9-F341-8BDB-2ECC96FBAADB}"/>
              </a:ext>
            </a:extLst>
          </p:cNvPr>
          <p:cNvSpPr/>
          <p:nvPr/>
        </p:nvSpPr>
        <p:spPr>
          <a:xfrm>
            <a:off x="-11113" y="6084888"/>
            <a:ext cx="12203113" cy="1158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3715" y="548608"/>
            <a:ext cx="6502322" cy="13255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5473715" y="1861719"/>
            <a:ext cx="6502322" cy="3743325"/>
          </a:xfr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lvl1pPr>
            <a:lvl2pPr marL="685800" indent="-228600"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594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D1951D-C34A-454E-B6C6-DFE3ABC78989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D4D28970-44E1-514F-AC45-28D485EEA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8D890590-6A10-9C43-9619-4AD2D23F0D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1DE05-6ECF-574C-A707-285D15531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57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>
              <a:defRPr/>
            </a:pPr>
            <a:r>
              <a:rPr lang="en-US" dirty="0"/>
              <a:t>Tech with Purpose, Driven by Cause</a:t>
            </a:r>
          </a:p>
        </p:txBody>
      </p:sp>
      <p:pic>
        <p:nvPicPr>
          <p:cNvPr id="1030" name="Picture 8" descr="A picture containing shirt&#10;&#10;Description automatically generated">
            <a:extLst>
              <a:ext uri="{FF2B5EF4-FFF2-40B4-BE49-F238E27FC236}">
                <a16:creationId xmlns:a16="http://schemas.microsoft.com/office/drawing/2014/main" id="{A50DC0A0-B296-AF41-AF1F-13F467113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8" b="37413"/>
          <a:stretch>
            <a:fillRect/>
          </a:stretch>
        </p:blipFill>
        <p:spPr bwMode="auto">
          <a:xfrm>
            <a:off x="9571038" y="61722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4" r:id="rId3"/>
    <p:sldLayoutId id="2147483685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6" r:id="rId10"/>
    <p:sldLayoutId id="2147483756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2"/>
          </a:solidFill>
          <a:latin typeface="Montserrat" pitchFamily="2" charset="77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Montserrat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Montserrat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Montserrat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Montserrat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Montserrat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Montserrat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Montserrat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Montserrat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Montserrat" pitchFamily="2" charset="77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Montserrat" pitchFamily="2" charset="77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Montserrat" pitchFamily="2" charset="77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D957DB3E-15A8-4B9E-BDB0-8B778E5C4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2459" y="1842807"/>
            <a:ext cx="6813656" cy="16557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dirty="0"/>
              <a:t>Team Fundraising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dirty="0"/>
              <a:t>Setup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endParaRPr lang="en-US" sz="3200" dirty="0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39E93F6-A79A-4A17-8DA9-8AB8BCC5630C}"/>
              </a:ext>
            </a:extLst>
          </p:cNvPr>
          <p:cNvSpPr txBox="1">
            <a:spLocks/>
          </p:cNvSpPr>
          <p:nvPr/>
        </p:nvSpPr>
        <p:spPr bwMode="auto">
          <a:xfrm>
            <a:off x="6534748" y="4051558"/>
            <a:ext cx="5449078" cy="227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/>
              <a:t>Quick Guide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/>
              <a:t>2022-03-20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245028-E6EE-4A49-B308-A9CE16C6447A}"/>
              </a:ext>
            </a:extLst>
          </p:cNvPr>
          <p:cNvSpPr/>
          <p:nvPr/>
        </p:nvSpPr>
        <p:spPr>
          <a:xfrm>
            <a:off x="5099127" y="294234"/>
            <a:ext cx="6956024" cy="62695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C089E2-9AA9-C248-8657-43648E488973}"/>
              </a:ext>
            </a:extLst>
          </p:cNvPr>
          <p:cNvSpPr/>
          <p:nvPr/>
        </p:nvSpPr>
        <p:spPr>
          <a:xfrm>
            <a:off x="0" y="0"/>
            <a:ext cx="47582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DEA9DD-7000-2346-9D77-0BB7C0DCBACC}"/>
              </a:ext>
            </a:extLst>
          </p:cNvPr>
          <p:cNvSpPr txBox="1">
            <a:spLocks/>
          </p:cNvSpPr>
          <p:nvPr/>
        </p:nvSpPr>
        <p:spPr bwMode="auto">
          <a:xfrm>
            <a:off x="-60793" y="1904999"/>
            <a:ext cx="487980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2"/>
                </a:solidFill>
                <a:latin typeface="Montserrat" pitchFamily="2" charset="77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4600" dirty="0">
              <a:solidFill>
                <a:srgbClr val="FFFFFF"/>
              </a:solidFill>
            </a:endParaRPr>
          </a:p>
          <a:p>
            <a:pPr algn="ctr">
              <a:lnSpc>
                <a:spcPct val="100000"/>
              </a:lnSpc>
            </a:pPr>
            <a:endParaRPr lang="en-US" sz="4600" dirty="0">
              <a:solidFill>
                <a:srgbClr val="FFFFFF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4600" dirty="0">
                <a:solidFill>
                  <a:srgbClr val="FFFFFF"/>
                </a:solidFill>
              </a:rPr>
              <a:t>Team Fundraising</a:t>
            </a:r>
          </a:p>
          <a:p>
            <a:pPr algn="ctr">
              <a:lnSpc>
                <a:spcPct val="100000"/>
              </a:lnSpc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AF95BE-D401-451E-BEDB-02B5AFFB22C3}"/>
              </a:ext>
            </a:extLst>
          </p:cNvPr>
          <p:cNvSpPr txBox="1"/>
          <p:nvPr/>
        </p:nvSpPr>
        <p:spPr>
          <a:xfrm>
            <a:off x="6137983" y="1904999"/>
            <a:ext cx="487831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Support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Help and guide our clients on setup of their first Team Fundraiser, with transfer of knowledge</a:t>
            </a:r>
          </a:p>
        </p:txBody>
      </p:sp>
    </p:spTree>
    <p:extLst>
      <p:ext uri="{BB962C8B-B14F-4D97-AF65-F5344CB8AC3E}">
        <p14:creationId xmlns:p14="http://schemas.microsoft.com/office/powerpoint/2010/main" val="401805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245028-E6EE-4A49-B308-A9CE16C6447A}"/>
              </a:ext>
            </a:extLst>
          </p:cNvPr>
          <p:cNvSpPr/>
          <p:nvPr/>
        </p:nvSpPr>
        <p:spPr>
          <a:xfrm>
            <a:off x="5099127" y="294234"/>
            <a:ext cx="6956024" cy="62695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C089E2-9AA9-C248-8657-43648E488973}"/>
              </a:ext>
            </a:extLst>
          </p:cNvPr>
          <p:cNvSpPr/>
          <p:nvPr/>
        </p:nvSpPr>
        <p:spPr>
          <a:xfrm>
            <a:off x="0" y="0"/>
            <a:ext cx="47582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DEA9DD-7000-2346-9D77-0BB7C0DCBACC}"/>
              </a:ext>
            </a:extLst>
          </p:cNvPr>
          <p:cNvSpPr txBox="1">
            <a:spLocks/>
          </p:cNvSpPr>
          <p:nvPr/>
        </p:nvSpPr>
        <p:spPr bwMode="auto">
          <a:xfrm>
            <a:off x="-60793" y="1904999"/>
            <a:ext cx="487980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2"/>
                </a:solidFill>
                <a:latin typeface="Montserrat" pitchFamily="2" charset="77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4600" dirty="0">
              <a:solidFill>
                <a:srgbClr val="FFFFFF"/>
              </a:solidFill>
            </a:endParaRPr>
          </a:p>
          <a:p>
            <a:pPr algn="ctr">
              <a:lnSpc>
                <a:spcPct val="100000"/>
              </a:lnSpc>
            </a:pPr>
            <a:endParaRPr lang="en-US" sz="4600" dirty="0">
              <a:solidFill>
                <a:srgbClr val="FFFFFF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4600" dirty="0">
                <a:solidFill>
                  <a:srgbClr val="FFFFFF"/>
                </a:solidFill>
              </a:rPr>
              <a:t>Team Fundraising</a:t>
            </a:r>
          </a:p>
          <a:p>
            <a:pPr algn="ctr">
              <a:lnSpc>
                <a:spcPct val="100000"/>
              </a:lnSpc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AF95BE-D401-451E-BEDB-02B5AFFB22C3}"/>
              </a:ext>
            </a:extLst>
          </p:cNvPr>
          <p:cNvSpPr txBox="1"/>
          <p:nvPr/>
        </p:nvSpPr>
        <p:spPr>
          <a:xfrm>
            <a:off x="6319934" y="2666999"/>
            <a:ext cx="487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LIVE EXAMPLE</a:t>
            </a:r>
          </a:p>
        </p:txBody>
      </p:sp>
    </p:spTree>
    <p:extLst>
      <p:ext uri="{BB962C8B-B14F-4D97-AF65-F5344CB8AC3E}">
        <p14:creationId xmlns:p14="http://schemas.microsoft.com/office/powerpoint/2010/main" val="107782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075CA7-C87E-4BCA-A5A7-F4540D5FA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90AC52-E446-42B7-AE01-4B22A9E9B2FC}"/>
              </a:ext>
            </a:extLst>
          </p:cNvPr>
          <p:cNvSpPr/>
          <p:nvPr/>
        </p:nvSpPr>
        <p:spPr>
          <a:xfrm>
            <a:off x="4161453" y="2575249"/>
            <a:ext cx="3657600" cy="4281077"/>
          </a:xfrm>
          <a:prstGeom prst="rect">
            <a:avLst/>
          </a:prstGeom>
          <a:noFill/>
          <a:ln w="28575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4A1D3DE-F8CB-4B83-96B9-114FC5A72728}"/>
              </a:ext>
            </a:extLst>
          </p:cNvPr>
          <p:cNvCxnSpPr>
            <a:cxnSpLocks/>
          </p:cNvCxnSpPr>
          <p:nvPr/>
        </p:nvCxnSpPr>
        <p:spPr>
          <a:xfrm>
            <a:off x="5993363" y="2267339"/>
            <a:ext cx="0" cy="615819"/>
          </a:xfrm>
          <a:prstGeom prst="straightConnector1">
            <a:avLst/>
          </a:prstGeom>
          <a:ln w="762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FB0860-8E6D-44C1-AECE-071D59E5FA07}"/>
              </a:ext>
            </a:extLst>
          </p:cNvPr>
          <p:cNvCxnSpPr>
            <a:cxnSpLocks/>
          </p:cNvCxnSpPr>
          <p:nvPr/>
        </p:nvCxnSpPr>
        <p:spPr>
          <a:xfrm flipV="1">
            <a:off x="8478416" y="317241"/>
            <a:ext cx="0" cy="758890"/>
          </a:xfrm>
          <a:prstGeom prst="straightConnector1">
            <a:avLst/>
          </a:prstGeom>
          <a:ln w="762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2B86535-580C-41C3-A8EA-094AF748D91D}"/>
              </a:ext>
            </a:extLst>
          </p:cNvPr>
          <p:cNvSpPr/>
          <p:nvPr/>
        </p:nvSpPr>
        <p:spPr>
          <a:xfrm>
            <a:off x="5993363" y="0"/>
            <a:ext cx="3393224" cy="31724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12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8E9F53-8CE7-4F5A-B462-025BFBDAD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05104B-4A71-48AF-A857-1C66B741B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73" y="180363"/>
            <a:ext cx="6475446" cy="36406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A95698-86B1-4146-8466-53450596D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980" y="3211840"/>
            <a:ext cx="6164425" cy="34657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C31BD5-2655-4972-8441-27A214A75223}"/>
              </a:ext>
            </a:extLst>
          </p:cNvPr>
          <p:cNvSpPr txBox="1"/>
          <p:nvPr/>
        </p:nvSpPr>
        <p:spPr>
          <a:xfrm>
            <a:off x="6997959" y="478084"/>
            <a:ext cx="429208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Ways To Participate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All options can be personalized with </a:t>
            </a:r>
          </a:p>
          <a:p>
            <a:pPr algn="ctr"/>
            <a:r>
              <a:rPr lang="en-US" sz="2400" dirty="0"/>
              <a:t>Show/Hide feature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5B315A-183F-45FB-8C0D-59EA005CA24D}"/>
              </a:ext>
            </a:extLst>
          </p:cNvPr>
          <p:cNvCxnSpPr>
            <a:cxnSpLocks/>
          </p:cNvCxnSpPr>
          <p:nvPr/>
        </p:nvCxnSpPr>
        <p:spPr>
          <a:xfrm flipV="1">
            <a:off x="1810139" y="3127053"/>
            <a:ext cx="0" cy="1817685"/>
          </a:xfrm>
          <a:prstGeom prst="straightConnector1">
            <a:avLst/>
          </a:prstGeom>
          <a:ln w="762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A6C5A0-4EE3-489A-92D0-BEC5300086DC}"/>
              </a:ext>
            </a:extLst>
          </p:cNvPr>
          <p:cNvSpPr txBox="1"/>
          <p:nvPr/>
        </p:nvSpPr>
        <p:spPr>
          <a:xfrm>
            <a:off x="746446" y="4944738"/>
            <a:ext cx="2015411" cy="830997"/>
          </a:xfrm>
          <a:prstGeom prst="rect">
            <a:avLst/>
          </a:prstGeom>
          <a:solidFill>
            <a:srgbClr val="FFFFCC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6600"/>
                </a:solidFill>
              </a:rPr>
              <a:t>Give/Donate and support a team or individual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5BC1A9-B260-49A2-A17F-3250AF8FA640}"/>
              </a:ext>
            </a:extLst>
          </p:cNvPr>
          <p:cNvSpPr txBox="1"/>
          <p:nvPr/>
        </p:nvSpPr>
        <p:spPr>
          <a:xfrm>
            <a:off x="2083088" y="3981032"/>
            <a:ext cx="3924472" cy="738664"/>
          </a:xfrm>
          <a:prstGeom prst="rect">
            <a:avLst/>
          </a:prstGeom>
          <a:solidFill>
            <a:srgbClr val="FFFFCC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6600"/>
                </a:solidFill>
              </a:rPr>
              <a:t>Register to Create/Join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6600"/>
                </a:solidFill>
              </a:rPr>
              <a:t>Register Independently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6600"/>
                </a:solidFill>
              </a:rPr>
              <a:t>Plus create a personal fundraising page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5F7DAEF-8D22-41FC-88E8-C4EAA306EB79}"/>
              </a:ext>
            </a:extLst>
          </p:cNvPr>
          <p:cNvCxnSpPr>
            <a:cxnSpLocks/>
          </p:cNvCxnSpPr>
          <p:nvPr/>
        </p:nvCxnSpPr>
        <p:spPr>
          <a:xfrm flipV="1">
            <a:off x="3004456" y="3116242"/>
            <a:ext cx="0" cy="877260"/>
          </a:xfrm>
          <a:prstGeom prst="straightConnector1">
            <a:avLst/>
          </a:prstGeom>
          <a:ln w="762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8E113F-D7C0-47B9-A73B-E4056B95B506}"/>
              </a:ext>
            </a:extLst>
          </p:cNvPr>
          <p:cNvCxnSpPr>
            <a:cxnSpLocks/>
          </p:cNvCxnSpPr>
          <p:nvPr/>
        </p:nvCxnSpPr>
        <p:spPr>
          <a:xfrm flipV="1">
            <a:off x="2761857" y="5360236"/>
            <a:ext cx="3334143" cy="2624"/>
          </a:xfrm>
          <a:prstGeom prst="straightConnector1">
            <a:avLst/>
          </a:prstGeom>
          <a:ln w="762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962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717F4DF0-9A3C-4849-8766-1354A44FE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49" y="1060942"/>
            <a:ext cx="6291363" cy="6291363"/>
          </a:xfrm>
          <a:prstGeom prst="rect">
            <a:avLst/>
          </a:prstGeom>
        </p:spPr>
      </p:pic>
      <p:pic>
        <p:nvPicPr>
          <p:cNvPr id="10" name="Picture 9" descr="A picture containing text, electronics, screenshot&#10;&#10;Description automatically generated">
            <a:extLst>
              <a:ext uri="{FF2B5EF4-FFF2-40B4-BE49-F238E27FC236}">
                <a16:creationId xmlns:a16="http://schemas.microsoft.com/office/drawing/2014/main" id="{7E8A57EB-1D6B-4870-9242-E3577B9B9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244" y="-82794"/>
            <a:ext cx="5874036" cy="587403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B8427E8-3B8D-457B-AD42-87AF009C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90" y="-36878"/>
            <a:ext cx="11974473" cy="1325563"/>
          </a:xfrm>
        </p:spPr>
        <p:txBody>
          <a:bodyPr/>
          <a:lstStyle/>
          <a:p>
            <a:r>
              <a:rPr lang="en-US" dirty="0"/>
              <a:t>Team Fundraising:  Easy Setup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4E34AD4C-3F8B-4901-84CF-C3B947F3ABF0}"/>
              </a:ext>
            </a:extLst>
          </p:cNvPr>
          <p:cNvSpPr txBox="1">
            <a:spLocks/>
          </p:cNvSpPr>
          <p:nvPr/>
        </p:nvSpPr>
        <p:spPr bwMode="auto">
          <a:xfrm>
            <a:off x="571945" y="1185658"/>
            <a:ext cx="6291363" cy="13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33048"/>
                </a:solidFill>
              </a:rPr>
              <a:t>Always start by planning and creating your </a:t>
            </a:r>
            <a:r>
              <a:rPr lang="en-US" sz="2400" b="1" dirty="0">
                <a:solidFill>
                  <a:srgbClr val="033048"/>
                </a:solidFill>
              </a:rPr>
              <a:t>Team Fundraising Event </a:t>
            </a:r>
            <a:r>
              <a:rPr lang="en-US" sz="2400" dirty="0">
                <a:solidFill>
                  <a:srgbClr val="033048"/>
                </a:solidFill>
              </a:rPr>
              <a:t>in ExceedFurther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BF71C7-BCC4-4724-A0A7-A74B4EE213DA}"/>
              </a:ext>
            </a:extLst>
          </p:cNvPr>
          <p:cNvSpPr/>
          <p:nvPr/>
        </p:nvSpPr>
        <p:spPr>
          <a:xfrm>
            <a:off x="1076891" y="4854480"/>
            <a:ext cx="893075" cy="28788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3F1969-5266-4E53-84F7-A60ABEE5BF77}"/>
              </a:ext>
            </a:extLst>
          </p:cNvPr>
          <p:cNvSpPr txBox="1"/>
          <p:nvPr/>
        </p:nvSpPr>
        <p:spPr>
          <a:xfrm>
            <a:off x="7023700" y="4496921"/>
            <a:ext cx="51683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33048"/>
                </a:solidFill>
                <a:latin typeface="Montserrat" pitchFamily="2" charset="77"/>
              </a:rPr>
              <a:t>Then go to Online Administration to personalize the Team Fundraiser  for public use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71A677-3134-418F-8307-46A6E3817375}"/>
              </a:ext>
            </a:extLst>
          </p:cNvPr>
          <p:cNvSpPr/>
          <p:nvPr/>
        </p:nvSpPr>
        <p:spPr>
          <a:xfrm>
            <a:off x="4733441" y="3868407"/>
            <a:ext cx="460513" cy="25277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72DD2BB-7100-4E61-A739-02812886E496}"/>
              </a:ext>
            </a:extLst>
          </p:cNvPr>
          <p:cNvSpPr/>
          <p:nvPr/>
        </p:nvSpPr>
        <p:spPr>
          <a:xfrm rot="20947716">
            <a:off x="1998422" y="4351033"/>
            <a:ext cx="5135158" cy="18199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3302FFF-132F-4A8E-8688-15241CE70912}"/>
              </a:ext>
            </a:extLst>
          </p:cNvPr>
          <p:cNvSpPr/>
          <p:nvPr/>
        </p:nvSpPr>
        <p:spPr>
          <a:xfrm rot="5400000">
            <a:off x="4658669" y="3341948"/>
            <a:ext cx="664372" cy="23435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58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245028-E6EE-4A49-B308-A9CE16C6447A}"/>
              </a:ext>
            </a:extLst>
          </p:cNvPr>
          <p:cNvSpPr/>
          <p:nvPr/>
        </p:nvSpPr>
        <p:spPr>
          <a:xfrm>
            <a:off x="5099127" y="294234"/>
            <a:ext cx="6956024" cy="62695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BA80D0-5089-45A3-8B8C-1406C5053887}"/>
              </a:ext>
            </a:extLst>
          </p:cNvPr>
          <p:cNvSpPr/>
          <p:nvPr/>
        </p:nvSpPr>
        <p:spPr>
          <a:xfrm>
            <a:off x="5280547" y="1157080"/>
            <a:ext cx="6594212" cy="5190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C089E2-9AA9-C248-8657-43648E488973}"/>
              </a:ext>
            </a:extLst>
          </p:cNvPr>
          <p:cNvSpPr/>
          <p:nvPr/>
        </p:nvSpPr>
        <p:spPr>
          <a:xfrm>
            <a:off x="0" y="0"/>
            <a:ext cx="47582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DEA9DD-7000-2346-9D77-0BB7C0DCBACC}"/>
              </a:ext>
            </a:extLst>
          </p:cNvPr>
          <p:cNvSpPr txBox="1">
            <a:spLocks/>
          </p:cNvSpPr>
          <p:nvPr/>
        </p:nvSpPr>
        <p:spPr bwMode="auto">
          <a:xfrm>
            <a:off x="-60793" y="2143086"/>
            <a:ext cx="487980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2"/>
                </a:solidFill>
                <a:latin typeface="Montserrat" pitchFamily="2" charset="77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4600" dirty="0">
              <a:solidFill>
                <a:srgbClr val="FFFFFF"/>
              </a:solidFill>
            </a:endParaRPr>
          </a:p>
          <a:p>
            <a:pPr algn="ctr">
              <a:lnSpc>
                <a:spcPct val="100000"/>
              </a:lnSpc>
            </a:pPr>
            <a:endParaRPr lang="en-US" sz="4600" dirty="0">
              <a:solidFill>
                <a:srgbClr val="FFFFFF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4600" dirty="0">
                <a:solidFill>
                  <a:srgbClr val="FFFFFF"/>
                </a:solidFill>
              </a:rPr>
              <a:t>Important Questions</a:t>
            </a:r>
          </a:p>
          <a:p>
            <a:pPr algn="ctr">
              <a:lnSpc>
                <a:spcPct val="100000"/>
              </a:lnSpc>
            </a:pPr>
            <a:endParaRPr lang="en-US" sz="2800" dirty="0">
              <a:solidFill>
                <a:srgbClr val="FFFFFF"/>
              </a:solidFill>
            </a:endParaRPr>
          </a:p>
          <a:p>
            <a:pPr algn="ctr">
              <a:lnSpc>
                <a:spcPct val="100000"/>
              </a:lnSpc>
            </a:pPr>
            <a:endParaRPr lang="en-US" sz="2800" dirty="0">
              <a:solidFill>
                <a:srgbClr val="FFFFFF"/>
              </a:solidFill>
            </a:endParaRP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Virtual and/or Live?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Multiple locations, different dates?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Participation options?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Goal?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Images/Content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View results </a:t>
            </a:r>
            <a:r>
              <a:rPr lang="en-US" sz="2400" dirty="0">
                <a:solidFill>
                  <a:srgbClr val="FFFFFF"/>
                </a:solidFill>
                <a:sym typeface="Wingdings" panose="05000000000000000000" pitchFamily="2" charset="2"/>
              </a:rPr>
              <a:t> Reasons, funds, </a:t>
            </a:r>
            <a:r>
              <a:rPr lang="en-US" sz="2400" dirty="0" err="1">
                <a:solidFill>
                  <a:srgbClr val="FFFFFF"/>
                </a:solidFill>
                <a:sym typeface="Wingdings" panose="05000000000000000000" pitchFamily="2" charset="2"/>
              </a:rPr>
              <a:t>udfs</a:t>
            </a:r>
            <a:endParaRPr lang="en-US" sz="2400" dirty="0">
              <a:solidFill>
                <a:srgbClr val="FFFFFF"/>
              </a:solidFill>
            </a:endParaRPr>
          </a:p>
          <a:p>
            <a:pPr algn="ctr">
              <a:lnSpc>
                <a:spcPct val="100000"/>
              </a:lnSpc>
            </a:pPr>
            <a:endParaRPr lang="en-US" sz="4600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A6D36D-40F5-467D-ACF8-B0F25732F371}"/>
              </a:ext>
            </a:extLst>
          </p:cNvPr>
          <p:cNvSpPr/>
          <p:nvPr/>
        </p:nvSpPr>
        <p:spPr>
          <a:xfrm>
            <a:off x="5643421" y="1373595"/>
            <a:ext cx="5728995" cy="16659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Event(s)</a:t>
            </a:r>
          </a:p>
          <a:p>
            <a:pPr algn="ctr"/>
            <a:r>
              <a:rPr lang="en-US" sz="2000" dirty="0"/>
              <a:t>Location, Dates, Reasons, Funds</a:t>
            </a:r>
          </a:p>
          <a:p>
            <a:pPr algn="ctr"/>
            <a:r>
              <a:rPr lang="en-US" sz="2000" dirty="0"/>
              <a:t>REGISTRATION OPTIONS (TO’s)</a:t>
            </a:r>
          </a:p>
          <a:p>
            <a:pPr algn="ctr"/>
            <a:r>
              <a:rPr lang="en-US" sz="2000" dirty="0"/>
              <a:t>Create/Join/Independent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AF95BE-D401-451E-BEDB-02B5AFFB22C3}"/>
              </a:ext>
            </a:extLst>
          </p:cNvPr>
          <p:cNvSpPr txBox="1"/>
          <p:nvPr/>
        </p:nvSpPr>
        <p:spPr>
          <a:xfrm>
            <a:off x="7602174" y="455137"/>
            <a:ext cx="2116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Planning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60C366-0F21-4914-BB6D-5CF4D4F54801}"/>
              </a:ext>
            </a:extLst>
          </p:cNvPr>
          <p:cNvSpPr/>
          <p:nvPr/>
        </p:nvSpPr>
        <p:spPr>
          <a:xfrm>
            <a:off x="5795821" y="1525995"/>
            <a:ext cx="5728995" cy="16659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Event(s)</a:t>
            </a:r>
          </a:p>
          <a:p>
            <a:pPr algn="ctr"/>
            <a:r>
              <a:rPr lang="en-US" sz="2000" dirty="0"/>
              <a:t>Location, Dates, Reasons, Funds</a:t>
            </a:r>
          </a:p>
          <a:p>
            <a:pPr algn="ctr"/>
            <a:r>
              <a:rPr lang="en-US" sz="2000" dirty="0"/>
              <a:t>REGISTRATION OPTIONS (TO’s)</a:t>
            </a:r>
          </a:p>
          <a:p>
            <a:pPr algn="ctr"/>
            <a:r>
              <a:rPr lang="en-US" sz="2000" dirty="0"/>
              <a:t>Create/Join/Independent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D3F2A1-E547-4703-A937-E8E1DF80AF77}"/>
              </a:ext>
            </a:extLst>
          </p:cNvPr>
          <p:cNvSpPr/>
          <p:nvPr/>
        </p:nvSpPr>
        <p:spPr>
          <a:xfrm>
            <a:off x="5948221" y="1678395"/>
            <a:ext cx="5728995" cy="16659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Event(s) in EF DRM</a:t>
            </a:r>
          </a:p>
          <a:p>
            <a:pPr algn="ctr"/>
            <a:r>
              <a:rPr lang="en-US" sz="2000" dirty="0"/>
              <a:t>Location, Dates, Reasons, Funds</a:t>
            </a:r>
          </a:p>
          <a:p>
            <a:pPr algn="ctr"/>
            <a:r>
              <a:rPr lang="en-US" sz="2000" dirty="0"/>
              <a:t>REGISTRATION OPTIONS (TO’s)</a:t>
            </a:r>
          </a:p>
          <a:p>
            <a:pPr algn="ctr"/>
            <a:r>
              <a:rPr lang="en-US" sz="2000" dirty="0"/>
              <a:t>Create/Join/Independent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F3635C-6213-4B25-AB1A-2FA219E959CB}"/>
              </a:ext>
            </a:extLst>
          </p:cNvPr>
          <p:cNvSpPr/>
          <p:nvPr/>
        </p:nvSpPr>
        <p:spPr>
          <a:xfrm>
            <a:off x="5643420" y="3573780"/>
            <a:ext cx="6033795" cy="26801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  <a:p>
            <a:pPr algn="ctr"/>
            <a:r>
              <a:rPr lang="en-US" sz="3200" dirty="0"/>
              <a:t>Team Fundraiser Setup in </a:t>
            </a:r>
          </a:p>
          <a:p>
            <a:pPr algn="ctr"/>
            <a:r>
              <a:rPr lang="en-US" sz="3200" dirty="0"/>
              <a:t>EF </a:t>
            </a:r>
            <a:r>
              <a:rPr lang="en-US" sz="3200" dirty="0" err="1"/>
              <a:t>OnlineAdministration</a:t>
            </a:r>
            <a:endParaRPr lang="en-US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TFR Defaults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Team Fundraisers Template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Participant Fundraisers Template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Events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Donation page</a:t>
            </a:r>
          </a:p>
          <a:p>
            <a:pPr algn="ctr"/>
            <a:endParaRPr lang="en-US" sz="24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34B2D0-BF21-436E-AD43-235F0D1025E9}"/>
              </a:ext>
            </a:extLst>
          </p:cNvPr>
          <p:cNvSpPr/>
          <p:nvPr/>
        </p:nvSpPr>
        <p:spPr>
          <a:xfrm>
            <a:off x="5293478" y="1946795"/>
            <a:ext cx="813364" cy="802432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1246F7D-5CF2-425E-8883-27D3B3654B6E}"/>
              </a:ext>
            </a:extLst>
          </p:cNvPr>
          <p:cNvSpPr/>
          <p:nvPr/>
        </p:nvSpPr>
        <p:spPr>
          <a:xfrm>
            <a:off x="5236738" y="4548928"/>
            <a:ext cx="813364" cy="802432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5A0A50-4745-41EF-AE44-80F1600AF4E3}"/>
              </a:ext>
            </a:extLst>
          </p:cNvPr>
          <p:cNvSpPr/>
          <p:nvPr/>
        </p:nvSpPr>
        <p:spPr>
          <a:xfrm>
            <a:off x="6761585" y="374070"/>
            <a:ext cx="813364" cy="802432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0052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245028-E6EE-4A49-B308-A9CE16C6447A}"/>
              </a:ext>
            </a:extLst>
          </p:cNvPr>
          <p:cNvSpPr/>
          <p:nvPr/>
        </p:nvSpPr>
        <p:spPr>
          <a:xfrm>
            <a:off x="5099127" y="294234"/>
            <a:ext cx="6956024" cy="62695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C089E2-9AA9-C248-8657-43648E488973}"/>
              </a:ext>
            </a:extLst>
          </p:cNvPr>
          <p:cNvSpPr/>
          <p:nvPr/>
        </p:nvSpPr>
        <p:spPr>
          <a:xfrm>
            <a:off x="0" y="0"/>
            <a:ext cx="47582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DEA9DD-7000-2346-9D77-0BB7C0DCBACC}"/>
              </a:ext>
            </a:extLst>
          </p:cNvPr>
          <p:cNvSpPr txBox="1">
            <a:spLocks/>
          </p:cNvSpPr>
          <p:nvPr/>
        </p:nvSpPr>
        <p:spPr bwMode="auto">
          <a:xfrm>
            <a:off x="-252233" y="0"/>
            <a:ext cx="4879806" cy="554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2"/>
                </a:solidFill>
                <a:latin typeface="Montserrat" pitchFamily="2" charset="77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4600" dirty="0">
              <a:solidFill>
                <a:srgbClr val="FFFFFF"/>
              </a:solidFill>
            </a:endParaRPr>
          </a:p>
          <a:p>
            <a:pPr algn="ctr">
              <a:lnSpc>
                <a:spcPct val="100000"/>
              </a:lnSpc>
            </a:pPr>
            <a:endParaRPr lang="en-US" sz="4600" dirty="0">
              <a:solidFill>
                <a:srgbClr val="FFFFFF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4600" dirty="0">
                <a:solidFill>
                  <a:srgbClr val="FFFFFF"/>
                </a:solidFill>
              </a:rPr>
              <a:t>Events - DRM</a:t>
            </a:r>
          </a:p>
          <a:p>
            <a:pPr algn="ctr">
              <a:lnSpc>
                <a:spcPct val="100000"/>
              </a:lnSpc>
            </a:pPr>
            <a:endParaRPr lang="en-US" sz="2800" dirty="0">
              <a:solidFill>
                <a:srgbClr val="FFFFFF"/>
              </a:solidFill>
            </a:endParaRPr>
          </a:p>
          <a:p>
            <a:pPr algn="ctr">
              <a:lnSpc>
                <a:spcPct val="100000"/>
              </a:lnSpc>
            </a:pPr>
            <a:endParaRPr lang="en-US" sz="2800" dirty="0">
              <a:solidFill>
                <a:srgbClr val="FFFFFF"/>
              </a:solidFill>
            </a:endParaRPr>
          </a:p>
          <a:p>
            <a:pPr marL="1143000" lvl="1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Reasons/Funds/ Categories</a:t>
            </a:r>
          </a:p>
          <a:p>
            <a:pPr marL="1143000" lvl="1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  <a:p>
            <a:pPr marL="1143000" lvl="1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Create TFR Event</a:t>
            </a:r>
          </a:p>
          <a:p>
            <a:pPr marL="1143000" lvl="1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  <a:p>
            <a:pPr marL="1143000" lvl="1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Copy/adjust if more than one event needed (different locations, different dates, different schools, </a:t>
            </a:r>
            <a:r>
              <a:rPr lang="en-US" sz="2800" dirty="0" err="1">
                <a:solidFill>
                  <a:srgbClr val="FFFFFF"/>
                </a:solidFill>
              </a:rPr>
              <a:t>etc</a:t>
            </a:r>
            <a:r>
              <a:rPr lang="en-US" sz="28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AF95BE-D401-451E-BEDB-02B5AFFB22C3}"/>
              </a:ext>
            </a:extLst>
          </p:cNvPr>
          <p:cNvSpPr txBox="1"/>
          <p:nvPr/>
        </p:nvSpPr>
        <p:spPr>
          <a:xfrm>
            <a:off x="5782746" y="653886"/>
            <a:ext cx="5941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Create Event(s) in EF DRM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2A605F-58CF-4DB9-83E2-BCA4C64B6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127" y="1730816"/>
            <a:ext cx="6887874" cy="387253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5A312AD-88F7-44BD-B7C9-799D218ACF44}"/>
              </a:ext>
            </a:extLst>
          </p:cNvPr>
          <p:cNvSpPr/>
          <p:nvPr/>
        </p:nvSpPr>
        <p:spPr>
          <a:xfrm>
            <a:off x="4969382" y="555710"/>
            <a:ext cx="813364" cy="802432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4571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245028-E6EE-4A49-B308-A9CE16C6447A}"/>
              </a:ext>
            </a:extLst>
          </p:cNvPr>
          <p:cNvSpPr/>
          <p:nvPr/>
        </p:nvSpPr>
        <p:spPr>
          <a:xfrm>
            <a:off x="5099127" y="294234"/>
            <a:ext cx="6956024" cy="62695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C089E2-9AA9-C248-8657-43648E488973}"/>
              </a:ext>
            </a:extLst>
          </p:cNvPr>
          <p:cNvSpPr/>
          <p:nvPr/>
        </p:nvSpPr>
        <p:spPr>
          <a:xfrm>
            <a:off x="0" y="0"/>
            <a:ext cx="47582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DEA9DD-7000-2346-9D77-0BB7C0DCBACC}"/>
              </a:ext>
            </a:extLst>
          </p:cNvPr>
          <p:cNvSpPr txBox="1">
            <a:spLocks/>
          </p:cNvSpPr>
          <p:nvPr/>
        </p:nvSpPr>
        <p:spPr bwMode="auto">
          <a:xfrm>
            <a:off x="-121586" y="1904999"/>
            <a:ext cx="487980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2"/>
                </a:solidFill>
                <a:latin typeface="Montserrat" pitchFamily="2" charset="77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4600" dirty="0">
              <a:solidFill>
                <a:srgbClr val="FFFFFF"/>
              </a:solidFill>
            </a:endParaRPr>
          </a:p>
          <a:p>
            <a:pPr algn="ctr">
              <a:lnSpc>
                <a:spcPct val="100000"/>
              </a:lnSpc>
            </a:pPr>
            <a:endParaRPr lang="en-US" sz="4600" dirty="0">
              <a:solidFill>
                <a:srgbClr val="FFFFFF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4600" dirty="0">
                <a:solidFill>
                  <a:srgbClr val="FFFFFF"/>
                </a:solidFill>
              </a:rPr>
              <a:t>Online Admin</a:t>
            </a:r>
          </a:p>
          <a:p>
            <a:pPr algn="ctr">
              <a:lnSpc>
                <a:spcPct val="100000"/>
              </a:lnSpc>
            </a:pPr>
            <a:endParaRPr lang="en-US" sz="2800" dirty="0">
              <a:solidFill>
                <a:srgbClr val="FFFFFF"/>
              </a:solidFill>
            </a:endParaRPr>
          </a:p>
          <a:p>
            <a:pPr algn="ctr">
              <a:lnSpc>
                <a:spcPct val="100000"/>
              </a:lnSpc>
            </a:pPr>
            <a:endParaRPr lang="en-US" sz="2800" dirty="0">
              <a:solidFill>
                <a:srgbClr val="FFFFFF"/>
              </a:solidFill>
            </a:endParaRPr>
          </a:p>
          <a:p>
            <a:pPr marL="1143000" lvl="1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TFR Defaults</a:t>
            </a:r>
          </a:p>
          <a:p>
            <a:pPr marL="1143000" lvl="1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</a:endParaRPr>
          </a:p>
          <a:p>
            <a:pPr marL="1143000" lvl="1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Team &amp; Participant Templates</a:t>
            </a:r>
          </a:p>
          <a:p>
            <a:pPr marL="1143000" lvl="1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</a:endParaRPr>
          </a:p>
          <a:p>
            <a:pPr marL="1143000" lvl="1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Events</a:t>
            </a:r>
          </a:p>
          <a:p>
            <a:pPr marL="1143000" lvl="1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</a:endParaRPr>
          </a:p>
          <a:p>
            <a:pPr marL="1143000" lvl="1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Donation Webpage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AF95BE-D401-451E-BEDB-02B5AFFB22C3}"/>
              </a:ext>
            </a:extLst>
          </p:cNvPr>
          <p:cNvSpPr txBox="1"/>
          <p:nvPr/>
        </p:nvSpPr>
        <p:spPr>
          <a:xfrm>
            <a:off x="5802982" y="475508"/>
            <a:ext cx="5548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TFR Setup in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EF Online Administration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6D4C6-FF2D-4CFD-93F4-D264E2726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742" y="1803460"/>
            <a:ext cx="6910409" cy="388520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30CF824-A064-4013-870C-720696B57F87}"/>
              </a:ext>
            </a:extLst>
          </p:cNvPr>
          <p:cNvSpPr/>
          <p:nvPr/>
        </p:nvSpPr>
        <p:spPr>
          <a:xfrm>
            <a:off x="6301271" y="347885"/>
            <a:ext cx="813364" cy="802432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9121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245028-E6EE-4A49-B308-A9CE16C6447A}"/>
              </a:ext>
            </a:extLst>
          </p:cNvPr>
          <p:cNvSpPr/>
          <p:nvPr/>
        </p:nvSpPr>
        <p:spPr>
          <a:xfrm>
            <a:off x="5099127" y="294234"/>
            <a:ext cx="6956024" cy="62695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C089E2-9AA9-C248-8657-43648E488973}"/>
              </a:ext>
            </a:extLst>
          </p:cNvPr>
          <p:cNvSpPr/>
          <p:nvPr/>
        </p:nvSpPr>
        <p:spPr>
          <a:xfrm>
            <a:off x="0" y="0"/>
            <a:ext cx="47582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DEA9DD-7000-2346-9D77-0BB7C0DCBACC}"/>
              </a:ext>
            </a:extLst>
          </p:cNvPr>
          <p:cNvSpPr txBox="1">
            <a:spLocks/>
          </p:cNvSpPr>
          <p:nvPr/>
        </p:nvSpPr>
        <p:spPr bwMode="auto">
          <a:xfrm>
            <a:off x="-367748" y="119189"/>
            <a:ext cx="5125968" cy="566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2"/>
                </a:solidFill>
                <a:latin typeface="Montserrat" pitchFamily="2" charset="77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4600" dirty="0">
              <a:solidFill>
                <a:srgbClr val="FFFFFF"/>
              </a:solidFill>
            </a:endParaRPr>
          </a:p>
          <a:p>
            <a:pPr algn="ctr">
              <a:lnSpc>
                <a:spcPct val="100000"/>
              </a:lnSpc>
            </a:pPr>
            <a:endParaRPr lang="en-US" sz="4600" dirty="0">
              <a:solidFill>
                <a:srgbClr val="FFFFFF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4600" dirty="0">
                <a:solidFill>
                  <a:srgbClr val="FFFFFF"/>
                </a:solidFill>
              </a:rPr>
              <a:t>Ready!</a:t>
            </a:r>
          </a:p>
          <a:p>
            <a:pPr algn="ctr">
              <a:lnSpc>
                <a:spcPct val="100000"/>
              </a:lnSpc>
            </a:pPr>
            <a:endParaRPr lang="en-US" sz="2800" dirty="0">
              <a:solidFill>
                <a:srgbClr val="FFFFFF"/>
              </a:solidFill>
            </a:endParaRPr>
          </a:p>
          <a:p>
            <a:pPr algn="ctr">
              <a:lnSpc>
                <a:spcPct val="100000"/>
              </a:lnSpc>
            </a:pPr>
            <a:endParaRPr lang="en-US" sz="2800" dirty="0">
              <a:solidFill>
                <a:srgbClr val="FFFFFF"/>
              </a:solidFill>
            </a:endParaRPr>
          </a:p>
          <a:p>
            <a:pPr marL="1143000" lvl="1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View &amp; confirm all ok</a:t>
            </a:r>
          </a:p>
          <a:p>
            <a:pPr marL="1143000" lvl="1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  <a:p>
            <a:pPr marL="1143000" lvl="1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Setup a dedicated page (URL)</a:t>
            </a:r>
          </a:p>
          <a:p>
            <a:pPr marL="1143000" lvl="1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  <a:p>
            <a:pPr marL="1143000" lvl="1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Communications (Internal announcement, automatic notification to Team Captains,, Tell A Friend, </a:t>
            </a:r>
            <a:r>
              <a:rPr lang="en-US" sz="2800" dirty="0" err="1">
                <a:solidFill>
                  <a:srgbClr val="FFFFFF"/>
                </a:solidFill>
              </a:rPr>
              <a:t>etc</a:t>
            </a:r>
            <a:r>
              <a:rPr lang="en-US" sz="2800" dirty="0">
                <a:solidFill>
                  <a:srgbClr val="FFFFFF"/>
                </a:solidFill>
              </a:rPr>
              <a:t>) </a:t>
            </a:r>
          </a:p>
          <a:p>
            <a:pPr marL="1143000" lvl="1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AF95BE-D401-451E-BEDB-02B5AFFB22C3}"/>
              </a:ext>
            </a:extLst>
          </p:cNvPr>
          <p:cNvSpPr txBox="1"/>
          <p:nvPr/>
        </p:nvSpPr>
        <p:spPr>
          <a:xfrm>
            <a:off x="7885965" y="517645"/>
            <a:ext cx="1856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Launch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5A9966-8AB5-4DF6-82C1-411EED0AB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809" y="1953150"/>
            <a:ext cx="6848660" cy="385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6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245028-E6EE-4A49-B308-A9CE16C6447A}"/>
              </a:ext>
            </a:extLst>
          </p:cNvPr>
          <p:cNvSpPr/>
          <p:nvPr/>
        </p:nvSpPr>
        <p:spPr>
          <a:xfrm>
            <a:off x="5099127" y="294234"/>
            <a:ext cx="6956024" cy="62695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C089E2-9AA9-C248-8657-43648E488973}"/>
              </a:ext>
            </a:extLst>
          </p:cNvPr>
          <p:cNvSpPr/>
          <p:nvPr/>
        </p:nvSpPr>
        <p:spPr>
          <a:xfrm>
            <a:off x="0" y="0"/>
            <a:ext cx="47582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DEA9DD-7000-2346-9D77-0BB7C0DCBACC}"/>
              </a:ext>
            </a:extLst>
          </p:cNvPr>
          <p:cNvSpPr txBox="1">
            <a:spLocks/>
          </p:cNvSpPr>
          <p:nvPr/>
        </p:nvSpPr>
        <p:spPr bwMode="auto">
          <a:xfrm>
            <a:off x="-121586" y="895494"/>
            <a:ext cx="4879806" cy="442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2"/>
                </a:solidFill>
                <a:latin typeface="Montserrat" pitchFamily="2" charset="77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4600" dirty="0">
              <a:solidFill>
                <a:srgbClr val="FFFFFF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4600" dirty="0">
                <a:solidFill>
                  <a:srgbClr val="FFFFFF"/>
                </a:solidFill>
              </a:rPr>
              <a:t>Track Results</a:t>
            </a:r>
            <a:endParaRPr lang="en-US" sz="2800" dirty="0">
              <a:solidFill>
                <a:srgbClr val="FFFFFF"/>
              </a:solidFill>
            </a:endParaRPr>
          </a:p>
          <a:p>
            <a:pPr algn="ctr">
              <a:lnSpc>
                <a:spcPct val="100000"/>
              </a:lnSpc>
            </a:pPr>
            <a:endParaRPr lang="en-US" sz="2800" dirty="0">
              <a:solidFill>
                <a:srgbClr val="FFFFFF"/>
              </a:solidFill>
            </a:endParaRP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Leaderboards and goal bar updated instantly as gift are entered.  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Manual entries for admin user to add other gifts show instantly.</a:t>
            </a:r>
          </a:p>
          <a:p>
            <a:pPr marL="1143000" lvl="1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AF95BE-D401-451E-BEDB-02B5AFFB22C3}"/>
              </a:ext>
            </a:extLst>
          </p:cNvPr>
          <p:cNvSpPr txBox="1"/>
          <p:nvPr/>
        </p:nvSpPr>
        <p:spPr>
          <a:xfrm>
            <a:off x="5988930" y="572329"/>
            <a:ext cx="5176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View Results Real-Time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F118D3-1975-43DB-B4C9-03BBF49C4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768" y="2143086"/>
            <a:ext cx="6445384" cy="36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3D4A45-8BF2-4B42-B34A-1B1A7205B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9F92DF-8268-49E7-BE3D-1749B411D1CF}"/>
              </a:ext>
            </a:extLst>
          </p:cNvPr>
          <p:cNvSpPr txBox="1"/>
          <p:nvPr/>
        </p:nvSpPr>
        <p:spPr>
          <a:xfrm>
            <a:off x="9088016" y="915200"/>
            <a:ext cx="2425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6600"/>
                </a:solidFill>
              </a:rPr>
              <a:t>1 or more Team Fundraisers running at the same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A2D878-EC18-422C-A7BE-7CCD42E851AC}"/>
              </a:ext>
            </a:extLst>
          </p:cNvPr>
          <p:cNvSpPr txBox="1"/>
          <p:nvPr/>
        </p:nvSpPr>
        <p:spPr>
          <a:xfrm>
            <a:off x="435429" y="915200"/>
            <a:ext cx="3153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View All or set a separate webpage for each Team Fundraiser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EA5991-21C9-463E-A20F-D964A8D89B29}"/>
              </a:ext>
            </a:extLst>
          </p:cNvPr>
          <p:cNvCxnSpPr>
            <a:cxnSpLocks/>
          </p:cNvCxnSpPr>
          <p:nvPr/>
        </p:nvCxnSpPr>
        <p:spPr>
          <a:xfrm>
            <a:off x="2376197" y="1551992"/>
            <a:ext cx="485191" cy="314130"/>
          </a:xfrm>
          <a:prstGeom prst="straightConnector1">
            <a:avLst/>
          </a:prstGeom>
          <a:ln w="762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788B33-45B4-4B80-BD23-B50C03335587}"/>
              </a:ext>
            </a:extLst>
          </p:cNvPr>
          <p:cNvCxnSpPr>
            <a:cxnSpLocks/>
          </p:cNvCxnSpPr>
          <p:nvPr/>
        </p:nvCxnSpPr>
        <p:spPr>
          <a:xfrm flipV="1">
            <a:off x="3483430" y="301372"/>
            <a:ext cx="485191" cy="812481"/>
          </a:xfrm>
          <a:prstGeom prst="straightConnector1">
            <a:avLst/>
          </a:prstGeom>
          <a:ln w="762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347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245028-E6EE-4A49-B308-A9CE16C6447A}"/>
              </a:ext>
            </a:extLst>
          </p:cNvPr>
          <p:cNvSpPr/>
          <p:nvPr/>
        </p:nvSpPr>
        <p:spPr>
          <a:xfrm>
            <a:off x="5099127" y="294234"/>
            <a:ext cx="6956024" cy="62695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C089E2-9AA9-C248-8657-43648E488973}"/>
              </a:ext>
            </a:extLst>
          </p:cNvPr>
          <p:cNvSpPr/>
          <p:nvPr/>
        </p:nvSpPr>
        <p:spPr>
          <a:xfrm>
            <a:off x="0" y="0"/>
            <a:ext cx="47582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DEA9DD-7000-2346-9D77-0BB7C0DCBACC}"/>
              </a:ext>
            </a:extLst>
          </p:cNvPr>
          <p:cNvSpPr txBox="1">
            <a:spLocks/>
          </p:cNvSpPr>
          <p:nvPr/>
        </p:nvSpPr>
        <p:spPr bwMode="auto">
          <a:xfrm>
            <a:off x="-121586" y="474295"/>
            <a:ext cx="4879806" cy="491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2"/>
                </a:solidFill>
                <a:latin typeface="Montserrat" pitchFamily="2" charset="77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Montserrat" pitchFamily="2" charset="77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4600" dirty="0">
              <a:solidFill>
                <a:srgbClr val="FFFFFF"/>
              </a:solidFill>
            </a:endParaRPr>
          </a:p>
          <a:p>
            <a:pPr algn="ctr">
              <a:lnSpc>
                <a:spcPct val="100000"/>
              </a:lnSpc>
            </a:pPr>
            <a:endParaRPr lang="en-US" sz="4600" dirty="0">
              <a:solidFill>
                <a:srgbClr val="FFFFFF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4600" dirty="0">
                <a:solidFill>
                  <a:srgbClr val="FFFFFF"/>
                </a:solidFill>
              </a:rPr>
              <a:t>Online Transactions into your DRM automatically!</a:t>
            </a:r>
          </a:p>
          <a:p>
            <a:pPr algn="ctr">
              <a:lnSpc>
                <a:spcPct val="100000"/>
              </a:lnSpc>
            </a:pPr>
            <a:endParaRPr lang="en-US" sz="2800" dirty="0">
              <a:solidFill>
                <a:srgbClr val="FFFFFF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</a:rPr>
              <a:t>All gifts from Team Fundraising (registrations + donations + fundraising pages donations) ready for matching &amp; reporting!</a:t>
            </a:r>
          </a:p>
          <a:p>
            <a:pPr marL="1143000" lvl="1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AF95BE-D401-451E-BEDB-02B5AFFB22C3}"/>
              </a:ext>
            </a:extLst>
          </p:cNvPr>
          <p:cNvSpPr txBox="1"/>
          <p:nvPr/>
        </p:nvSpPr>
        <p:spPr>
          <a:xfrm>
            <a:off x="7135878" y="572329"/>
            <a:ext cx="3762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Match &amp;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C8B936-6C26-4515-84CB-159FC25329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39" b="5715"/>
          <a:stretch/>
        </p:blipFill>
        <p:spPr>
          <a:xfrm>
            <a:off x="5275022" y="2269049"/>
            <a:ext cx="6604233" cy="31986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625152-D758-4126-BE27-58FB446C4C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58" t="32616" r="62091" b="62628"/>
          <a:stretch/>
        </p:blipFill>
        <p:spPr>
          <a:xfrm>
            <a:off x="6524402" y="2143086"/>
            <a:ext cx="2090058" cy="988809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3D0516-0983-42B3-84D4-5869100EFD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697" r="78527" b="16303"/>
          <a:stretch/>
        </p:blipFill>
        <p:spPr>
          <a:xfrm>
            <a:off x="5382369" y="5388107"/>
            <a:ext cx="5131329" cy="671804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66671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Arreva Color Palette">
      <a:dk1>
        <a:srgbClr val="033048"/>
      </a:dk1>
      <a:lt1>
        <a:srgbClr val="FFFFFF"/>
      </a:lt1>
      <a:dk2>
        <a:srgbClr val="44546A"/>
      </a:dk2>
      <a:lt2>
        <a:srgbClr val="E7E6E6"/>
      </a:lt2>
      <a:accent1>
        <a:srgbClr val="2AD1C8"/>
      </a:accent1>
      <a:accent2>
        <a:srgbClr val="DC582A"/>
      </a:accent2>
      <a:accent3>
        <a:srgbClr val="A5A5A5"/>
      </a:accent3>
      <a:accent4>
        <a:srgbClr val="007571"/>
      </a:accent4>
      <a:accent5>
        <a:srgbClr val="033048"/>
      </a:accent5>
      <a:accent6>
        <a:srgbClr val="2AD1C8"/>
      </a:accent6>
      <a:hlink>
        <a:srgbClr val="DC582A"/>
      </a:hlink>
      <a:folHlink>
        <a:srgbClr val="00757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reva PPT" id="{57563C71-F34D-D94C-83CA-8F581357FC9A}" vid="{52A83FC6-9F7B-D44E-BBB2-7558F90417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16002</TotalTime>
  <Words>393</Words>
  <Application>Microsoft Office PowerPoint</Application>
  <PresentationFormat>Widescreen</PresentationFormat>
  <Paragraphs>124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Montserrat</vt:lpstr>
      <vt:lpstr>Wingdings</vt:lpstr>
      <vt:lpstr>Office Theme</vt:lpstr>
      <vt:lpstr>PowerPoint Presentation</vt:lpstr>
      <vt:lpstr>Team Fundraising:  Easy Setup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marcy rudowitz</dc:creator>
  <cp:lastModifiedBy>Sylvia Gastelbondo</cp:lastModifiedBy>
  <cp:revision>132</cp:revision>
  <cp:lastPrinted>2020-10-21T19:25:29Z</cp:lastPrinted>
  <dcterms:created xsi:type="dcterms:W3CDTF">2019-12-17T19:03:02Z</dcterms:created>
  <dcterms:modified xsi:type="dcterms:W3CDTF">2022-03-20T19:22:12Z</dcterms:modified>
</cp:coreProperties>
</file>